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361" r:id="rId10"/>
    <p:sldId id="266" r:id="rId11"/>
    <p:sldId id="268" r:id="rId12"/>
    <p:sldId id="344" r:id="rId13"/>
    <p:sldId id="345" r:id="rId14"/>
    <p:sldId id="346" r:id="rId15"/>
    <p:sldId id="347" r:id="rId16"/>
    <p:sldId id="348" r:id="rId17"/>
    <p:sldId id="269" r:id="rId18"/>
    <p:sldId id="362" r:id="rId19"/>
    <p:sldId id="272" r:id="rId20"/>
    <p:sldId id="363" r:id="rId21"/>
    <p:sldId id="270" r:id="rId22"/>
    <p:sldId id="274" r:id="rId23"/>
    <p:sldId id="276" r:id="rId24"/>
    <p:sldId id="277" r:id="rId25"/>
    <p:sldId id="278" r:id="rId26"/>
    <p:sldId id="275" r:id="rId27"/>
    <p:sldId id="279" r:id="rId28"/>
    <p:sldId id="280" r:id="rId29"/>
    <p:sldId id="284" r:id="rId30"/>
    <p:sldId id="281" r:id="rId31"/>
    <p:sldId id="282" r:id="rId32"/>
    <p:sldId id="283" r:id="rId33"/>
    <p:sldId id="285" r:id="rId34"/>
    <p:sldId id="286" r:id="rId35"/>
    <p:sldId id="289" r:id="rId36"/>
    <p:sldId id="287" r:id="rId37"/>
    <p:sldId id="288" r:id="rId38"/>
    <p:sldId id="290" r:id="rId39"/>
    <p:sldId id="294" r:id="rId40"/>
    <p:sldId id="291" r:id="rId41"/>
    <p:sldId id="292" r:id="rId42"/>
    <p:sldId id="295" r:id="rId43"/>
    <p:sldId id="293" r:id="rId44"/>
    <p:sldId id="298" r:id="rId45"/>
    <p:sldId id="296" r:id="rId46"/>
    <p:sldId id="297" r:id="rId47"/>
    <p:sldId id="299" r:id="rId48"/>
    <p:sldId id="302" r:id="rId49"/>
    <p:sldId id="300" r:id="rId50"/>
    <p:sldId id="301" r:id="rId51"/>
    <p:sldId id="303" r:id="rId52"/>
    <p:sldId id="305" r:id="rId53"/>
    <p:sldId id="304" r:id="rId54"/>
    <p:sldId id="306" r:id="rId55"/>
    <p:sldId id="307" r:id="rId56"/>
    <p:sldId id="309" r:id="rId57"/>
    <p:sldId id="308" r:id="rId58"/>
    <p:sldId id="310" r:id="rId59"/>
    <p:sldId id="312" r:id="rId60"/>
    <p:sldId id="311" r:id="rId61"/>
    <p:sldId id="313" r:id="rId62"/>
    <p:sldId id="317" r:id="rId63"/>
    <p:sldId id="314" r:id="rId64"/>
    <p:sldId id="315" r:id="rId65"/>
    <p:sldId id="316" r:id="rId66"/>
    <p:sldId id="319" r:id="rId67"/>
    <p:sldId id="318" r:id="rId68"/>
    <p:sldId id="320" r:id="rId69"/>
    <p:sldId id="324" r:id="rId70"/>
    <p:sldId id="321" r:id="rId71"/>
    <p:sldId id="322" r:id="rId72"/>
    <p:sldId id="323" r:id="rId73"/>
    <p:sldId id="327" r:id="rId74"/>
    <p:sldId id="325" r:id="rId75"/>
    <p:sldId id="326" r:id="rId76"/>
    <p:sldId id="328" r:id="rId77"/>
    <p:sldId id="329" r:id="rId78"/>
    <p:sldId id="332" r:id="rId79"/>
    <p:sldId id="330" r:id="rId80"/>
    <p:sldId id="364" r:id="rId81"/>
    <p:sldId id="365" r:id="rId82"/>
    <p:sldId id="331" r:id="rId83"/>
    <p:sldId id="333" r:id="rId84"/>
    <p:sldId id="334" r:id="rId85"/>
    <p:sldId id="335" r:id="rId86"/>
    <p:sldId id="336" r:id="rId87"/>
    <p:sldId id="357" r:id="rId88"/>
    <p:sldId id="366" r:id="rId89"/>
    <p:sldId id="337" r:id="rId90"/>
    <p:sldId id="356" r:id="rId91"/>
    <p:sldId id="338" r:id="rId92"/>
    <p:sldId id="339" r:id="rId93"/>
    <p:sldId id="340" r:id="rId94"/>
    <p:sldId id="349" r:id="rId95"/>
    <p:sldId id="358" r:id="rId96"/>
    <p:sldId id="367" r:id="rId97"/>
    <p:sldId id="368" r:id="rId98"/>
    <p:sldId id="369" r:id="rId99"/>
    <p:sldId id="371" r:id="rId100"/>
    <p:sldId id="370" r:id="rId101"/>
    <p:sldId id="372" r:id="rId102"/>
    <p:sldId id="373" r:id="rId103"/>
    <p:sldId id="374" r:id="rId104"/>
    <p:sldId id="375" r:id="rId105"/>
    <p:sldId id="376" r:id="rId106"/>
    <p:sldId id="377" r:id="rId107"/>
    <p:sldId id="341" r:id="rId108"/>
    <p:sldId id="342" r:id="rId109"/>
    <p:sldId id="343" r:id="rId110"/>
    <p:sldId id="359" r:id="rId111"/>
    <p:sldId id="360" r:id="rId112"/>
    <p:sldId id="352" r:id="rId113"/>
    <p:sldId id="353" r:id="rId114"/>
    <p:sldId id="378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12 lead </a:t>
            </a:r>
            <a:r>
              <a:rPr lang="en-US" dirty="0" err="1" smtClean="0"/>
              <a:t>ecg</a:t>
            </a:r>
            <a:r>
              <a:rPr lang="en-US" dirty="0" smtClean="0"/>
              <a:t> in </a:t>
            </a:r>
            <a:r>
              <a:rPr lang="en-US" dirty="0" err="1" smtClean="0"/>
              <a:t>st</a:t>
            </a:r>
            <a:r>
              <a:rPr lang="en-US" dirty="0" smtClean="0"/>
              <a:t> elevation myocardial infarction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9800" y="5003322"/>
            <a:ext cx="2438400" cy="13716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Sanjay</a:t>
            </a:r>
          </a:p>
          <a:p>
            <a:r>
              <a:rPr lang="en-US" dirty="0" smtClean="0"/>
              <a:t>Senior Resident</a:t>
            </a:r>
          </a:p>
          <a:p>
            <a:r>
              <a:rPr lang="en-US" dirty="0" err="1" smtClean="0"/>
              <a:t>Dept</a:t>
            </a:r>
            <a:r>
              <a:rPr lang="en-US" dirty="0" smtClean="0"/>
              <a:t> of Cardiology</a:t>
            </a:r>
          </a:p>
          <a:p>
            <a:r>
              <a:rPr lang="en-US" dirty="0" smtClean="0"/>
              <a:t>GMC, Kozhikode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63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circulation: perfusion of the heart walls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5" y="2017430"/>
            <a:ext cx="6125430" cy="403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3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Ecg</a:t>
            </a:r>
            <a:r>
              <a:rPr lang="en-US" dirty="0" smtClean="0"/>
              <a:t> diagnosis of mi during cardiac pacing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Anterior myocardial infarction – St-</a:t>
            </a:r>
            <a:r>
              <a:rPr lang="en-US" dirty="0" err="1" smtClean="0"/>
              <a:t>qR</a:t>
            </a:r>
            <a:r>
              <a:rPr lang="en-US" dirty="0" smtClean="0"/>
              <a:t> pattern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514600"/>
            <a:ext cx="8258175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62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notching of the ascending s wave – Cabrera’s 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600200"/>
            <a:ext cx="8258175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9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734057" cy="418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4825"/>
            <a:ext cx="53721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29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709613"/>
            <a:ext cx="8258175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75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myocardial infarction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Discordant ST elevation ≥5 mm – severe coronary disease – sensitivity 53% and specificity 88%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depression ≥1 mm in V1, V2, and V3 – sensitivity 29% and specificity 82%</a:t>
            </a:r>
          </a:p>
          <a:p>
            <a:pPr>
              <a:lnSpc>
                <a:spcPct val="150000"/>
              </a:lnSpc>
            </a:pPr>
            <a:r>
              <a:rPr lang="en-US" dirty="0"/>
              <a:t>ST </a:t>
            </a:r>
            <a:r>
              <a:rPr lang="en-US" dirty="0" smtClean="0"/>
              <a:t>elevation</a:t>
            </a:r>
            <a:r>
              <a:rPr lang="en-US" dirty="0"/>
              <a:t> ≥1 </a:t>
            </a:r>
            <a:r>
              <a:rPr lang="en-US" dirty="0" smtClean="0"/>
              <a:t>mm in leads with concordant QRS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71438"/>
            <a:ext cx="8248650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8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71475"/>
            <a:ext cx="825817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5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6934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45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74676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5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7467599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2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ecg</a:t>
            </a:r>
            <a:r>
              <a:rPr lang="en-US" dirty="0" smtClean="0"/>
              <a:t> </a:t>
            </a:r>
            <a:r>
              <a:rPr lang="en-US" dirty="0" err="1" smtClean="0"/>
              <a:t>chnges</a:t>
            </a:r>
            <a:r>
              <a:rPr lang="en-US" dirty="0" smtClean="0"/>
              <a:t> in </a:t>
            </a:r>
            <a:r>
              <a:rPr lang="en-US" dirty="0" err="1" smtClean="0"/>
              <a:t>stemi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733800" cy="48737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After </a:t>
            </a:r>
            <a:r>
              <a:rPr lang="en-US" dirty="0"/>
              <a:t>the complete </a:t>
            </a:r>
            <a:r>
              <a:rPr lang="en-US" dirty="0" smtClean="0"/>
              <a:t>occlusion, the </a:t>
            </a:r>
            <a:r>
              <a:rPr lang="en-US" dirty="0"/>
              <a:t>ischemia occurs first in the </a:t>
            </a:r>
            <a:r>
              <a:rPr lang="en-US" dirty="0" err="1"/>
              <a:t>subendocardium</a:t>
            </a:r>
            <a:r>
              <a:rPr lang="en-US" dirty="0"/>
              <a:t> producing a taller T </a:t>
            </a:r>
            <a:r>
              <a:rPr lang="en-US" dirty="0" smtClean="0"/>
              <a:t>wave</a:t>
            </a:r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ischemia soon becomes </a:t>
            </a:r>
            <a:r>
              <a:rPr lang="en-US" dirty="0" err="1"/>
              <a:t>transmural</a:t>
            </a:r>
            <a:r>
              <a:rPr lang="en-US" dirty="0"/>
              <a:t> and homogeneous (ST </a:t>
            </a:r>
            <a:r>
              <a:rPr lang="en-US" dirty="0" smtClean="0"/>
              <a:t>elevation)</a:t>
            </a:r>
          </a:p>
          <a:p>
            <a:r>
              <a:rPr lang="en-US" dirty="0" smtClean="0"/>
              <a:t>With</a:t>
            </a:r>
            <a:r>
              <a:rPr lang="en-US" dirty="0"/>
              <a:t> </a:t>
            </a:r>
            <a:r>
              <a:rPr lang="en-US" dirty="0" smtClean="0"/>
              <a:t>persistent </a:t>
            </a:r>
            <a:r>
              <a:rPr lang="en-US" dirty="0"/>
              <a:t>occlusion of an </a:t>
            </a:r>
            <a:r>
              <a:rPr lang="en-US" dirty="0" err="1"/>
              <a:t>epicardial</a:t>
            </a:r>
            <a:r>
              <a:rPr lang="en-US" dirty="0"/>
              <a:t> coronary artery the ST elevation </a:t>
            </a:r>
            <a:r>
              <a:rPr lang="en-US" dirty="0" smtClean="0"/>
              <a:t>evolves from </a:t>
            </a:r>
            <a:r>
              <a:rPr lang="en-US" dirty="0"/>
              <a:t>an initial concave upward to a convex upward pattern. 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his is usually </a:t>
            </a:r>
            <a:r>
              <a:rPr lang="en-US" dirty="0"/>
              <a:t>followed by a Q wave of necrosis and an inverted T wave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267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4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5900"/>
            <a:ext cx="7467600" cy="316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9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Occlusion of d1 – south </a:t>
            </a:r>
            <a:r>
              <a:rPr lang="en-US" dirty="0" err="1" smtClean="0"/>
              <a:t>african</a:t>
            </a:r>
            <a:r>
              <a:rPr lang="en-US" dirty="0" smtClean="0"/>
              <a:t> flag sign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1512"/>
            <a:ext cx="7467600" cy="28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4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7543800" cy="562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4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3152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0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57401"/>
            <a:ext cx="38100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of injury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Deviation of the ST segment –earliest and most consistent ECG finding during acute severe ischemia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Acute ischemia – reduction in resting membrane potential, duration of action potential and rate of rise and amplitude of phase 0 in the ischemic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74" y="2693800"/>
            <a:ext cx="5915851" cy="2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1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27" y="1798325"/>
            <a:ext cx="6058746" cy="447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7238999" cy="595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5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Infarction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Amount of ST segment elevation and ST depression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Number of leads in which these changes are 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concept of injury vector: direct &amp; reciprocal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In STEMI ST-segment depression-recorded </a:t>
            </a:r>
            <a:r>
              <a:rPr lang="en-US" dirty="0"/>
              <a:t>in leads registering electrical signals </a:t>
            </a:r>
            <a:r>
              <a:rPr lang="en-US" dirty="0" smtClean="0"/>
              <a:t>from walls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/>
              <a:t>the heart opposite to the area at risk (</a:t>
            </a:r>
            <a:r>
              <a:rPr lang="en-US" b="1" dirty="0"/>
              <a:t>reciprocal patterns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I</a:t>
            </a:r>
            <a:r>
              <a:rPr lang="en-US" dirty="0" smtClean="0"/>
              <a:t>dentifying </a:t>
            </a:r>
            <a:r>
              <a:rPr lang="en-US" dirty="0"/>
              <a:t>the culprit coronary </a:t>
            </a:r>
            <a:r>
              <a:rPr lang="en-US" dirty="0" smtClean="0"/>
              <a:t>artery -injury </a:t>
            </a:r>
            <a:r>
              <a:rPr lang="en-US" dirty="0"/>
              <a:t>vector </a:t>
            </a:r>
            <a:r>
              <a:rPr lang="en-US" dirty="0" smtClean="0"/>
              <a:t>oriented </a:t>
            </a:r>
            <a:r>
              <a:rPr lang="en-US" dirty="0"/>
              <a:t>towards the injured </a:t>
            </a:r>
            <a:r>
              <a:rPr lang="en-US" dirty="0" smtClean="0"/>
              <a:t>area generates </a:t>
            </a:r>
            <a:r>
              <a:rPr lang="en-US" dirty="0"/>
              <a:t>ST-segment elevation in the leads facing the vector’s head </a:t>
            </a:r>
            <a:r>
              <a:rPr lang="en-US" dirty="0" smtClean="0"/>
              <a:t>and ST-segment </a:t>
            </a:r>
            <a:r>
              <a:rPr lang="en-US" dirty="0"/>
              <a:t>depression in the leads facing the vector’s tail (opposed leads)</a:t>
            </a:r>
          </a:p>
        </p:txBody>
      </p:sp>
    </p:spTree>
    <p:extLst>
      <p:ext uri="{BB962C8B-B14F-4D97-AF65-F5344CB8AC3E}">
        <p14:creationId xmlns:p14="http://schemas.microsoft.com/office/powerpoint/2010/main" val="15891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38300"/>
            <a:ext cx="52578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1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63246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2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7543800" cy="589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3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5410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3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ST-segment changes in reciprocal </a:t>
            </a:r>
            <a:r>
              <a:rPr lang="en-US" dirty="0" smtClean="0"/>
              <a:t>leads permits </a:t>
            </a:r>
            <a:r>
              <a:rPr lang="en-US" dirty="0"/>
              <a:t>one to determine </a:t>
            </a:r>
            <a:endParaRPr lang="en-US" dirty="0" smtClean="0"/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whether </a:t>
            </a:r>
            <a:r>
              <a:rPr lang="en-US" dirty="0"/>
              <a:t>the occlusion located in the LAD is </a:t>
            </a:r>
            <a:r>
              <a:rPr lang="en-US" dirty="0" smtClean="0"/>
              <a:t>proximal or </a:t>
            </a:r>
            <a:r>
              <a:rPr lang="en-US" dirty="0"/>
              <a:t>distal to the first diagonal branch 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whether </a:t>
            </a:r>
            <a:r>
              <a:rPr lang="en-US" dirty="0"/>
              <a:t>the </a:t>
            </a:r>
            <a:r>
              <a:rPr lang="en-US" dirty="0" smtClean="0"/>
              <a:t>occlusion is </a:t>
            </a:r>
            <a:r>
              <a:rPr lang="en-US" dirty="0"/>
              <a:t>located in the RCA or in the </a:t>
            </a:r>
            <a:r>
              <a:rPr lang="en-US" dirty="0" smtClean="0"/>
              <a:t>LCX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whether </a:t>
            </a:r>
            <a:r>
              <a:rPr lang="en-US" dirty="0"/>
              <a:t>the </a:t>
            </a:r>
            <a:r>
              <a:rPr lang="en-US" dirty="0" smtClean="0"/>
              <a:t>occlusion is </a:t>
            </a:r>
            <a:r>
              <a:rPr lang="en-US" dirty="0"/>
              <a:t>proximal or distal to the first </a:t>
            </a:r>
            <a:r>
              <a:rPr lang="en-US" dirty="0" err="1"/>
              <a:t>septal</a:t>
            </a:r>
            <a:r>
              <a:rPr lang="en-US" dirty="0"/>
              <a:t> branch (S1)</a:t>
            </a:r>
          </a:p>
        </p:txBody>
      </p:sp>
    </p:spTree>
    <p:extLst>
      <p:ext uri="{BB962C8B-B14F-4D97-AF65-F5344CB8AC3E}">
        <p14:creationId xmlns:p14="http://schemas.microsoft.com/office/powerpoint/2010/main" val="35875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interpretation and significance of </a:t>
            </a:r>
            <a:r>
              <a:rPr lang="en-US" dirty="0" err="1" smtClean="0"/>
              <a:t>st</a:t>
            </a:r>
            <a:r>
              <a:rPr lang="en-US" dirty="0" smtClean="0"/>
              <a:t>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dirty="0"/>
              <a:t>H</a:t>
            </a:r>
            <a:r>
              <a:rPr lang="en-US" dirty="0" smtClean="0"/>
              <a:t>ow to identify </a:t>
            </a:r>
            <a:r>
              <a:rPr lang="en-US" dirty="0"/>
              <a:t>the area at risk and the corresponding ECG based on the </a:t>
            </a:r>
            <a:r>
              <a:rPr lang="en-US" dirty="0" smtClean="0"/>
              <a:t>location of </a:t>
            </a:r>
            <a:r>
              <a:rPr lang="en-US" dirty="0"/>
              <a:t>the occluded </a:t>
            </a:r>
            <a:r>
              <a:rPr lang="en-US" dirty="0" smtClean="0"/>
              <a:t>artery</a:t>
            </a:r>
            <a:endParaRPr lang="en-US" dirty="0"/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dirty="0" smtClean="0"/>
              <a:t>How one </a:t>
            </a:r>
            <a:r>
              <a:rPr lang="en-US" dirty="0"/>
              <a:t>can identify the area at risk and the occlusion site based on the </a:t>
            </a:r>
            <a:r>
              <a:rPr lang="en-US" dirty="0" smtClean="0"/>
              <a:t>ECG findings</a:t>
            </a:r>
          </a:p>
        </p:txBody>
      </p:sp>
    </p:spTree>
    <p:extLst>
      <p:ext uri="{BB962C8B-B14F-4D97-AF65-F5344CB8AC3E}">
        <p14:creationId xmlns:p14="http://schemas.microsoft.com/office/powerpoint/2010/main" val="127281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the occluded artery to the area at risk and the corresponding </a:t>
            </a:r>
            <a:r>
              <a:rPr lang="en-US" dirty="0" err="1" smtClean="0"/>
              <a:t>ecg</a:t>
            </a:r>
            <a:r>
              <a:rPr lang="en-US" dirty="0" smtClean="0"/>
              <a:t> abnormality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733800" cy="4873752"/>
          </a:xfrm>
        </p:spPr>
        <p:txBody>
          <a:bodyPr/>
          <a:lstStyle/>
          <a:p>
            <a:r>
              <a:rPr lang="en-US" dirty="0" smtClean="0"/>
              <a:t>LV divided into two zones:</a:t>
            </a:r>
          </a:p>
          <a:p>
            <a:pPr marL="457200" indent="-457200">
              <a:buAutoNum type="alphaLcPeriod"/>
            </a:pPr>
            <a:r>
              <a:rPr lang="en-US" dirty="0" err="1" smtClean="0"/>
              <a:t>Anteroseptal</a:t>
            </a:r>
            <a:r>
              <a:rPr lang="en-US" dirty="0" smtClean="0"/>
              <a:t> zone : occlusion of LAD and its branches</a:t>
            </a:r>
          </a:p>
          <a:p>
            <a:pPr marL="457200" indent="-457200">
              <a:buAutoNum type="alphaLcPeriod"/>
            </a:pPr>
            <a:r>
              <a:rPr lang="en-US" dirty="0" err="1" smtClean="0"/>
              <a:t>Inferolateral</a:t>
            </a:r>
            <a:r>
              <a:rPr lang="en-US" dirty="0" smtClean="0"/>
              <a:t> zone : occlusion of RCA and LCX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3733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9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982270" cy="483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20383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16383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209799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344271" cy="485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0383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28800"/>
            <a:ext cx="16383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217170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0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5696745" cy="462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6843"/>
            <a:ext cx="20383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905000"/>
            <a:ext cx="19050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00474"/>
            <a:ext cx="20478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9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214968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0383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1780309"/>
            <a:ext cx="20193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195565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Anteroseptal</a:t>
            </a:r>
            <a:r>
              <a:rPr lang="en-US" dirty="0" smtClean="0"/>
              <a:t> zone: occlusion of lad and its branches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above D1 </a:t>
            </a:r>
            <a:r>
              <a:rPr lang="en-US" dirty="0"/>
              <a:t>and </a:t>
            </a:r>
            <a:r>
              <a:rPr lang="en-US" dirty="0" smtClean="0"/>
              <a:t>S1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above </a:t>
            </a:r>
            <a:r>
              <a:rPr lang="en-US" dirty="0"/>
              <a:t>the </a:t>
            </a:r>
            <a:r>
              <a:rPr lang="en-US" dirty="0" smtClean="0"/>
              <a:t>D1 </a:t>
            </a:r>
            <a:r>
              <a:rPr lang="en-US" dirty="0"/>
              <a:t>branch </a:t>
            </a:r>
            <a:r>
              <a:rPr lang="en-US" dirty="0" smtClean="0"/>
              <a:t>but distal </a:t>
            </a:r>
            <a:r>
              <a:rPr lang="en-US" dirty="0"/>
              <a:t>to the S1 </a:t>
            </a:r>
            <a:r>
              <a:rPr lang="en-US" dirty="0" smtClean="0"/>
              <a:t>branch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below </a:t>
            </a:r>
            <a:r>
              <a:rPr lang="en-US" dirty="0"/>
              <a:t>both the S1 and D1 </a:t>
            </a:r>
            <a:r>
              <a:rPr lang="en-US" dirty="0" smtClean="0"/>
              <a:t>branches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above </a:t>
            </a:r>
            <a:r>
              <a:rPr lang="en-US" dirty="0"/>
              <a:t>the </a:t>
            </a:r>
            <a:r>
              <a:rPr lang="en-US" dirty="0" smtClean="0"/>
              <a:t>S1 branch </a:t>
            </a:r>
            <a:r>
              <a:rPr lang="en-US" dirty="0"/>
              <a:t>but distal to the D1 </a:t>
            </a:r>
            <a:r>
              <a:rPr lang="en-US" dirty="0" smtClean="0"/>
              <a:t>branch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LAD </a:t>
            </a:r>
            <a:r>
              <a:rPr lang="en-US" dirty="0"/>
              <a:t>occlusion including the </a:t>
            </a:r>
            <a:r>
              <a:rPr lang="en-US" dirty="0" smtClean="0"/>
              <a:t>diagonal branches </a:t>
            </a:r>
            <a:r>
              <a:rPr lang="en-US" dirty="0"/>
              <a:t>but not the </a:t>
            </a:r>
            <a:r>
              <a:rPr lang="en-US" dirty="0" err="1"/>
              <a:t>septal</a:t>
            </a:r>
            <a:r>
              <a:rPr lang="en-US" dirty="0"/>
              <a:t> branches or just a selective D1–D2 </a:t>
            </a:r>
            <a:r>
              <a:rPr lang="en-US" dirty="0" smtClean="0"/>
              <a:t>occlusion</a:t>
            </a:r>
            <a:endParaRPr lang="en-US" dirty="0"/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dirty="0" smtClean="0"/>
              <a:t>LAD </a:t>
            </a:r>
            <a:r>
              <a:rPr lang="en-US" dirty="0"/>
              <a:t>occlusion involving the </a:t>
            </a:r>
            <a:r>
              <a:rPr lang="en-US" dirty="0" err="1"/>
              <a:t>septal</a:t>
            </a:r>
            <a:r>
              <a:rPr lang="en-US" dirty="0"/>
              <a:t> branches but not the diagonal </a:t>
            </a:r>
            <a:r>
              <a:rPr lang="en-US" dirty="0" smtClean="0"/>
              <a:t>branches or </a:t>
            </a:r>
            <a:r>
              <a:rPr lang="en-US" dirty="0"/>
              <a:t>rarely a selective S1–S2 occlusion</a:t>
            </a:r>
          </a:p>
        </p:txBody>
      </p:sp>
    </p:spTree>
    <p:extLst>
      <p:ext uri="{BB962C8B-B14F-4D97-AF65-F5344CB8AC3E}">
        <p14:creationId xmlns:p14="http://schemas.microsoft.com/office/powerpoint/2010/main" val="383742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above D1 &amp; S1 branches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6934200" cy="466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1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6781800" cy="561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9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is large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Lead to an extensive anterior infarction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- anteriorly and upward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- somewhat</a:t>
            </a:r>
            <a:r>
              <a:rPr lang="en-US" dirty="0"/>
              <a:t> </a:t>
            </a:r>
            <a:r>
              <a:rPr lang="en-US" dirty="0" smtClean="0"/>
              <a:t>to </a:t>
            </a:r>
            <a:r>
              <a:rPr lang="en-US" dirty="0"/>
              <a:t>the right or the left, depending on whether </a:t>
            </a:r>
            <a:r>
              <a:rPr lang="en-US" dirty="0" err="1"/>
              <a:t>septal</a:t>
            </a:r>
            <a:r>
              <a:rPr lang="en-US" dirty="0"/>
              <a:t> – the most </a:t>
            </a:r>
            <a:r>
              <a:rPr lang="en-US" dirty="0" smtClean="0"/>
              <a:t>frequent – </a:t>
            </a:r>
            <a:r>
              <a:rPr lang="en-US" dirty="0"/>
              <a:t>or lateral involvement predominates </a:t>
            </a:r>
          </a:p>
        </p:txBody>
      </p:sp>
    </p:spTree>
    <p:extLst>
      <p:ext uri="{BB962C8B-B14F-4D97-AF65-F5344CB8AC3E}">
        <p14:creationId xmlns:p14="http://schemas.microsoft.com/office/powerpoint/2010/main" val="25360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ST elevation in V1 to V4 and </a:t>
            </a:r>
            <a:r>
              <a:rPr lang="en-US" dirty="0" err="1" smtClean="0"/>
              <a:t>aVR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Anterolateral predominant – ST elevation also seen in </a:t>
            </a:r>
            <a:r>
              <a:rPr lang="en-US" dirty="0" err="1" smtClean="0"/>
              <a:t>aVL</a:t>
            </a:r>
            <a:r>
              <a:rPr lang="en-US" dirty="0" smtClean="0"/>
              <a:t> and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Proximal lad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ST-segment </a:t>
            </a:r>
            <a:r>
              <a:rPr lang="en-US" dirty="0" smtClean="0"/>
              <a:t>depression in </a:t>
            </a:r>
            <a:r>
              <a:rPr lang="en-US" dirty="0"/>
              <a:t>the inferior wall (III + </a:t>
            </a:r>
            <a:r>
              <a:rPr lang="en-US" dirty="0" err="1"/>
              <a:t>aVF</a:t>
            </a:r>
            <a:r>
              <a:rPr lang="en-US" dirty="0"/>
              <a:t> ≥ 2.5 mm) is quite suggestive of a </a:t>
            </a:r>
            <a:r>
              <a:rPr lang="en-US" dirty="0" smtClean="0"/>
              <a:t>proximal occlusion </a:t>
            </a:r>
            <a:r>
              <a:rPr lang="en-US" dirty="0"/>
              <a:t>of LAD above </a:t>
            </a:r>
            <a:r>
              <a:rPr lang="en-US" dirty="0" smtClean="0"/>
              <a:t>D1</a:t>
            </a:r>
          </a:p>
          <a:p>
            <a:pPr>
              <a:lnSpc>
                <a:spcPct val="150000"/>
              </a:lnSpc>
            </a:pPr>
            <a:r>
              <a:rPr lang="en-US" dirty="0"/>
              <a:t>ST-segment depression in </a:t>
            </a:r>
            <a:r>
              <a:rPr lang="en-US" dirty="0" smtClean="0"/>
              <a:t>V6 with </a:t>
            </a:r>
            <a:r>
              <a:rPr lang="en-US" dirty="0"/>
              <a:t>ST-segment elevation in </a:t>
            </a:r>
            <a:r>
              <a:rPr lang="en-US" dirty="0" err="1"/>
              <a:t>aVR</a:t>
            </a:r>
            <a:r>
              <a:rPr lang="en-US" dirty="0"/>
              <a:t> and V1 is quite specific for occlusion </a:t>
            </a:r>
            <a:r>
              <a:rPr lang="en-US" dirty="0" smtClean="0"/>
              <a:t>above the </a:t>
            </a:r>
            <a:r>
              <a:rPr lang="en-US" dirty="0"/>
              <a:t>S1 branch 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          (</a:t>
            </a:r>
            <a:r>
              <a:rPr lang="en-US" dirty="0"/>
              <a:t>ST↑ VR and V1 + ST↓ V6 </a:t>
            </a:r>
            <a:r>
              <a:rPr lang="en-US" i="1" dirty="0"/>
              <a:t>&gt; </a:t>
            </a:r>
            <a:r>
              <a:rPr lang="en-US" dirty="0"/>
              <a:t>0)</a:t>
            </a:r>
          </a:p>
        </p:txBody>
      </p:sp>
    </p:spTree>
    <p:extLst>
      <p:ext uri="{BB962C8B-B14F-4D97-AF65-F5344CB8AC3E}">
        <p14:creationId xmlns:p14="http://schemas.microsoft.com/office/powerpoint/2010/main" val="11435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68" y="1600200"/>
            <a:ext cx="5522864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9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6477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proximal to d1 but distal to s1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43063"/>
            <a:ext cx="489585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– anterior infarction with mid low part of </a:t>
            </a:r>
            <a:r>
              <a:rPr lang="en-US" dirty="0" err="1" smtClean="0"/>
              <a:t>septal</a:t>
            </a:r>
            <a:r>
              <a:rPr lang="en-US" dirty="0" smtClean="0"/>
              <a:t> and lateral anterior walls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Upper anterior part of lateral wall is perfused by LCX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When S1 is small, area of </a:t>
            </a:r>
            <a:r>
              <a:rPr lang="en-US" dirty="0" err="1" smtClean="0"/>
              <a:t>septal</a:t>
            </a:r>
            <a:r>
              <a:rPr lang="en-US" dirty="0" smtClean="0"/>
              <a:t> wall involved will be larger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Injury vector – forward, upward and to the left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elevation from V2-3 to V5-6 and I and </a:t>
            </a:r>
            <a:r>
              <a:rPr lang="en-US" dirty="0" err="1" smtClean="0"/>
              <a:t>aVL</a:t>
            </a:r>
            <a:r>
              <a:rPr lang="en-US" dirty="0" smtClean="0"/>
              <a:t> but not usually in V1</a:t>
            </a:r>
          </a:p>
          <a:p>
            <a:pPr>
              <a:lnSpc>
                <a:spcPct val="150000"/>
              </a:lnSpc>
            </a:pPr>
            <a:r>
              <a:rPr lang="en-US" dirty="0"/>
              <a:t>ST-segment depression in the inferior leads (III+aVF≥</a:t>
            </a:r>
            <a:r>
              <a:rPr lang="en-US" dirty="0" smtClean="0"/>
              <a:t>2.5mm)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Usually</a:t>
            </a:r>
            <a:r>
              <a:rPr lang="en-US" dirty="0"/>
              <a:t>, more ST-segment depression is seen in III than in II, since </a:t>
            </a:r>
            <a:r>
              <a:rPr lang="en-US" dirty="0" smtClean="0"/>
              <a:t>lead III </a:t>
            </a:r>
            <a:r>
              <a:rPr lang="en-US" dirty="0"/>
              <a:t>is opposed to </a:t>
            </a:r>
            <a:r>
              <a:rPr lang="en-US" dirty="0" err="1"/>
              <a:t>aVL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1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9650"/>
            <a:ext cx="6858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distal to s1 and d1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9724"/>
            <a:ext cx="5638799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46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6" y="304800"/>
            <a:ext cx="729716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0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- </a:t>
            </a:r>
            <a:r>
              <a:rPr lang="en-US" dirty="0"/>
              <a:t>inferior third of the left ventricle, with almost invariably </a:t>
            </a:r>
            <a:r>
              <a:rPr lang="en-US" dirty="0" smtClean="0"/>
              <a:t>some inferior </a:t>
            </a:r>
            <a:r>
              <a:rPr lang="en-US" dirty="0"/>
              <a:t>involvement and only low-lateral involvement (apical infarction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I</a:t>
            </a:r>
            <a:r>
              <a:rPr lang="en-US" dirty="0" smtClean="0"/>
              <a:t>njury </a:t>
            </a:r>
            <a:r>
              <a:rPr lang="en-US" dirty="0"/>
              <a:t>vector </a:t>
            </a:r>
            <a:r>
              <a:rPr lang="en-US" dirty="0" smtClean="0"/>
              <a:t>- anteriorly </a:t>
            </a:r>
            <a:r>
              <a:rPr lang="en-US" dirty="0"/>
              <a:t>and </a:t>
            </a:r>
            <a:r>
              <a:rPr lang="en-US" dirty="0" smtClean="0"/>
              <a:t>to the left </a:t>
            </a:r>
            <a:r>
              <a:rPr lang="en-US" dirty="0"/>
              <a:t>(to the apex), but not upward.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When </a:t>
            </a:r>
            <a:r>
              <a:rPr lang="en-US" dirty="0"/>
              <a:t>the LAD is long, it may perfuse a </a:t>
            </a:r>
            <a:r>
              <a:rPr lang="en-US" dirty="0" smtClean="0"/>
              <a:t>large portion </a:t>
            </a:r>
            <a:r>
              <a:rPr lang="en-US" dirty="0"/>
              <a:t>of the inferior </a:t>
            </a:r>
            <a:r>
              <a:rPr lang="en-US" dirty="0" smtClean="0"/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240130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ST segment elevation fromV2−3 toV4−6 but not inV1 and/or </a:t>
            </a:r>
            <a:r>
              <a:rPr lang="en-US" dirty="0" err="1"/>
              <a:t>aVR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Due to downward direction of </a:t>
            </a:r>
            <a:r>
              <a:rPr lang="en-US" dirty="0" smtClean="0"/>
              <a:t>this vector </a:t>
            </a:r>
            <a:r>
              <a:rPr lang="en-US" dirty="0"/>
              <a:t>there is usually slight ST-segment depression in </a:t>
            </a:r>
            <a:r>
              <a:rPr lang="en-US" dirty="0" err="1"/>
              <a:t>aVR</a:t>
            </a:r>
            <a:r>
              <a:rPr lang="en-US" dirty="0"/>
              <a:t> and elevation in </a:t>
            </a:r>
            <a:r>
              <a:rPr lang="en-US" dirty="0" smtClean="0"/>
              <a:t>II, III</a:t>
            </a:r>
            <a:r>
              <a:rPr lang="en-US" dirty="0"/>
              <a:t>, and VF (II </a:t>
            </a:r>
            <a:r>
              <a:rPr lang="en-US" i="1" dirty="0"/>
              <a:t>&gt; </a:t>
            </a:r>
            <a:r>
              <a:rPr lang="en-US" dirty="0"/>
              <a:t>III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1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43013"/>
            <a:ext cx="5791199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2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ST-segment elevation is </a:t>
            </a:r>
            <a:r>
              <a:rPr lang="en-US" dirty="0" smtClean="0"/>
              <a:t>also seen </a:t>
            </a:r>
            <a:r>
              <a:rPr lang="en-US" dirty="0"/>
              <a:t>in the precordial and inferior </a:t>
            </a:r>
            <a:r>
              <a:rPr lang="en-US" dirty="0" smtClean="0"/>
              <a:t>leads in </a:t>
            </a:r>
            <a:r>
              <a:rPr lang="en-US" dirty="0"/>
              <a:t>the presence of a STEMI due to the very proximal occlusion of the RCA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19500"/>
            <a:ext cx="5840413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0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proximal to s1 but distal to d1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533524"/>
            <a:ext cx="5176838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</a:t>
            </a:r>
            <a:r>
              <a:rPr lang="en-US" dirty="0" smtClean="0"/>
              <a:t>arely </a:t>
            </a:r>
            <a:r>
              <a:rPr lang="en-US" dirty="0"/>
              <a:t>occurs </a:t>
            </a:r>
            <a:r>
              <a:rPr lang="en-US" dirty="0" smtClean="0"/>
              <a:t>- </a:t>
            </a:r>
            <a:r>
              <a:rPr lang="en-US" i="1" dirty="0" smtClean="0"/>
              <a:t>&lt;</a:t>
            </a:r>
            <a:r>
              <a:rPr lang="en-US" dirty="0"/>
              <a:t>5% of the </a:t>
            </a:r>
            <a:r>
              <a:rPr lang="en-US" dirty="0" smtClean="0"/>
              <a:t>STEMI</a:t>
            </a:r>
          </a:p>
          <a:p>
            <a:pPr>
              <a:lnSpc>
                <a:spcPct val="150000"/>
              </a:lnSpc>
            </a:pPr>
            <a:r>
              <a:rPr lang="en-US" dirty="0"/>
              <a:t>A</a:t>
            </a:r>
            <a:r>
              <a:rPr lang="en-US" dirty="0" smtClean="0"/>
              <a:t>rea </a:t>
            </a:r>
            <a:r>
              <a:rPr lang="en-US" dirty="0"/>
              <a:t>at </a:t>
            </a:r>
            <a:r>
              <a:rPr lang="en-US" dirty="0" smtClean="0"/>
              <a:t>risk </a:t>
            </a:r>
            <a:r>
              <a:rPr lang="en-US" dirty="0"/>
              <a:t>lead to an </a:t>
            </a:r>
            <a:r>
              <a:rPr lang="en-US" dirty="0" err="1" smtClean="0"/>
              <a:t>anteroseptal</a:t>
            </a:r>
            <a:r>
              <a:rPr lang="en-US" dirty="0"/>
              <a:t> </a:t>
            </a:r>
            <a:r>
              <a:rPr lang="en-US" dirty="0" smtClean="0"/>
              <a:t>infarction</a:t>
            </a:r>
            <a:r>
              <a:rPr lang="en-US" dirty="0"/>
              <a:t>. </a:t>
            </a:r>
          </a:p>
          <a:p>
            <a:pPr>
              <a:lnSpc>
                <a:spcPct val="150000"/>
              </a:lnSpc>
            </a:pPr>
            <a:r>
              <a:rPr lang="en-US" dirty="0"/>
              <a:t>A</a:t>
            </a:r>
            <a:r>
              <a:rPr lang="en-US" dirty="0" smtClean="0"/>
              <a:t>rea </a:t>
            </a:r>
            <a:r>
              <a:rPr lang="en-US" dirty="0"/>
              <a:t>at risk is more extensive when the D1 branch is quite </a:t>
            </a:r>
            <a:r>
              <a:rPr lang="en-US" dirty="0" smtClean="0"/>
              <a:t>small and </a:t>
            </a:r>
            <a:r>
              <a:rPr lang="en-US" dirty="0"/>
              <a:t>the D2 branch is </a:t>
            </a:r>
            <a:r>
              <a:rPr lang="en-US" dirty="0" smtClean="0"/>
              <a:t>large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Usually more </a:t>
            </a:r>
            <a:r>
              <a:rPr lang="en-US" dirty="0" err="1" smtClean="0"/>
              <a:t>septal</a:t>
            </a:r>
            <a:r>
              <a:rPr lang="en-US" dirty="0" smtClean="0"/>
              <a:t> and anterior than lateral involvement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Usually </a:t>
            </a:r>
            <a:r>
              <a:rPr lang="en-US" dirty="0" err="1" smtClean="0"/>
              <a:t>seg</a:t>
            </a:r>
            <a:r>
              <a:rPr lang="en-US" dirty="0" smtClean="0"/>
              <a:t> 1 and part of </a:t>
            </a:r>
            <a:r>
              <a:rPr lang="en-US" dirty="0" err="1" smtClean="0"/>
              <a:t>seg</a:t>
            </a:r>
            <a:r>
              <a:rPr lang="en-US" dirty="0" smtClean="0"/>
              <a:t> 7 are spared because they are supplied by D1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Injury vector – anteriorly, to the right and sometimes downward</a:t>
            </a:r>
          </a:p>
          <a:p>
            <a:pPr>
              <a:lnSpc>
                <a:spcPct val="150000"/>
              </a:lnSpc>
            </a:pPr>
            <a:r>
              <a:rPr lang="en-US" dirty="0"/>
              <a:t>ST-segment elevation from V1 to V4 </a:t>
            </a:r>
            <a:r>
              <a:rPr lang="en-US" dirty="0" smtClean="0"/>
              <a:t>and isoelectric </a:t>
            </a:r>
            <a:r>
              <a:rPr lang="en-US" dirty="0"/>
              <a:t>or elevated ST-segment in the inferior </a:t>
            </a:r>
            <a:r>
              <a:rPr lang="en-US" dirty="0" smtClean="0"/>
              <a:t>leads III </a:t>
            </a:r>
            <a:r>
              <a:rPr lang="en-US" i="1" dirty="0"/>
              <a:t>&gt; </a:t>
            </a:r>
            <a:r>
              <a:rPr lang="en-US" dirty="0" smtClean="0"/>
              <a:t>II</a:t>
            </a:r>
          </a:p>
          <a:p>
            <a:pPr>
              <a:lnSpc>
                <a:spcPct val="150000"/>
              </a:lnSpc>
            </a:pPr>
            <a:r>
              <a:rPr lang="en-US" dirty="0"/>
              <a:t>ST-segment depression is seen in V6 and </a:t>
            </a:r>
            <a:r>
              <a:rPr lang="en-US" dirty="0" err="1"/>
              <a:t>aVL</a:t>
            </a:r>
            <a:r>
              <a:rPr lang="en-US" dirty="0"/>
              <a:t>, </a:t>
            </a:r>
            <a:r>
              <a:rPr lang="en-US" dirty="0" smtClean="0"/>
              <a:t>and sometimes </a:t>
            </a:r>
            <a:r>
              <a:rPr lang="en-US" dirty="0"/>
              <a:t>an ST-segment elevation in </a:t>
            </a:r>
            <a:r>
              <a:rPr lang="en-US" dirty="0" err="1"/>
              <a:t>aVR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5181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7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Lad occlusion involving diagonal branches but not </a:t>
            </a:r>
            <a:r>
              <a:rPr lang="en-US" dirty="0" err="1"/>
              <a:t>septal</a:t>
            </a:r>
            <a:r>
              <a:rPr lang="en-US" dirty="0"/>
              <a:t> branches or selective occlusion of d1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39616"/>
            <a:ext cx="5334000" cy="501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4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– mid-low anterior wall and part of mid and often low-lateral wall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Basal lateral wall is not involved – perfused by LCX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– upward, left and forward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elevation in I, </a:t>
            </a:r>
            <a:r>
              <a:rPr lang="en-US" dirty="0" err="1" smtClean="0"/>
              <a:t>aVL</a:t>
            </a:r>
            <a:r>
              <a:rPr lang="en-US" dirty="0" smtClean="0"/>
              <a:t> and V2-3 to V5-6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depression in II, III and </a:t>
            </a:r>
            <a:r>
              <a:rPr lang="en-US" dirty="0" err="1" smtClean="0"/>
              <a:t>aVF</a:t>
            </a:r>
            <a:r>
              <a:rPr lang="en-US" dirty="0" smtClean="0"/>
              <a:t> (III&gt;II)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4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heart walls and their segmentation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5562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ST </a:t>
            </a:r>
            <a:r>
              <a:rPr lang="en-US" dirty="0"/>
              <a:t>depression in V2−3 </a:t>
            </a:r>
            <a:r>
              <a:rPr lang="en-US" dirty="0" smtClean="0"/>
              <a:t>seen </a:t>
            </a:r>
            <a:r>
              <a:rPr lang="en-US" dirty="0"/>
              <a:t>in </a:t>
            </a:r>
            <a:r>
              <a:rPr lang="en-US" dirty="0" smtClean="0"/>
              <a:t>multiple-vessel</a:t>
            </a:r>
            <a:r>
              <a:rPr lang="en-US" dirty="0"/>
              <a:t> </a:t>
            </a:r>
            <a:r>
              <a:rPr lang="en-US" dirty="0" smtClean="0"/>
              <a:t>occlusion </a:t>
            </a:r>
            <a:r>
              <a:rPr lang="en-US" dirty="0"/>
              <a:t>(D1 + LCX or RCA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</a:t>
            </a:r>
            <a:r>
              <a:rPr lang="en-US" dirty="0"/>
              <a:t>elevation in </a:t>
            </a:r>
            <a:r>
              <a:rPr lang="en-US" dirty="0" smtClean="0"/>
              <a:t>acute phase </a:t>
            </a:r>
            <a:r>
              <a:rPr lang="en-US" dirty="0"/>
              <a:t>in </a:t>
            </a:r>
            <a:r>
              <a:rPr lang="en-US" dirty="0" err="1"/>
              <a:t>aVL</a:t>
            </a:r>
            <a:r>
              <a:rPr lang="en-US" dirty="0"/>
              <a:t> or QS in chronic phase without Q in V5−</a:t>
            </a:r>
            <a:r>
              <a:rPr lang="en-US" dirty="0" smtClean="0"/>
              <a:t>6 - involvement </a:t>
            </a:r>
            <a:r>
              <a:rPr lang="en-US" dirty="0"/>
              <a:t>of the middle part of the anterior and </a:t>
            </a:r>
            <a:r>
              <a:rPr lang="en-US" dirty="0" smtClean="0"/>
              <a:t>lateral walls </a:t>
            </a:r>
            <a:r>
              <a:rPr lang="en-US" dirty="0"/>
              <a:t>perfused by </a:t>
            </a:r>
            <a:r>
              <a:rPr lang="en-US" dirty="0" smtClean="0"/>
              <a:t>D1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-Not </a:t>
            </a:r>
            <a:r>
              <a:rPr lang="en-US" dirty="0"/>
              <a:t>by the involvement of the high-lateral wall </a:t>
            </a:r>
            <a:r>
              <a:rPr lang="en-US" dirty="0" smtClean="0"/>
              <a:t>that is </a:t>
            </a:r>
            <a:r>
              <a:rPr lang="en-US" dirty="0"/>
              <a:t>perfused by LCX</a:t>
            </a:r>
          </a:p>
        </p:txBody>
      </p:sp>
    </p:spTree>
    <p:extLst>
      <p:ext uri="{BB962C8B-B14F-4D97-AF65-F5344CB8AC3E}">
        <p14:creationId xmlns:p14="http://schemas.microsoft.com/office/powerpoint/2010/main" val="28694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66294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0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Lad  occlusion involving </a:t>
            </a:r>
            <a:r>
              <a:rPr lang="en-US" dirty="0" err="1"/>
              <a:t>septal</a:t>
            </a:r>
            <a:r>
              <a:rPr lang="en-US" dirty="0"/>
              <a:t> branches but not diagonal branches or rarely selective occlusion of s1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64008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2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– </a:t>
            </a:r>
            <a:r>
              <a:rPr lang="en-US" dirty="0" err="1" smtClean="0"/>
              <a:t>septal</a:t>
            </a:r>
            <a:r>
              <a:rPr lang="en-US" dirty="0" smtClean="0"/>
              <a:t> wall with extension toward anterior wall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– anteriorly, upward and to the right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elevation in V1, V2 and </a:t>
            </a:r>
            <a:r>
              <a:rPr lang="en-US" dirty="0" err="1" smtClean="0"/>
              <a:t>aVR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ST depression in II, III, </a:t>
            </a:r>
            <a:r>
              <a:rPr lang="en-US" dirty="0" err="1" smtClean="0"/>
              <a:t>aVF</a:t>
            </a:r>
            <a:r>
              <a:rPr lang="en-US" dirty="0" smtClean="0"/>
              <a:t> (II&gt;III) and V6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Lack of ST elevation in </a:t>
            </a:r>
            <a:r>
              <a:rPr lang="en-US" dirty="0" err="1" smtClean="0"/>
              <a:t>aVL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68580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1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Inferolateral</a:t>
            </a:r>
            <a:r>
              <a:rPr lang="en-US" dirty="0" smtClean="0"/>
              <a:t> zone : </a:t>
            </a:r>
            <a:r>
              <a:rPr lang="en-US" dirty="0" err="1" smtClean="0"/>
              <a:t>rca</a:t>
            </a:r>
            <a:r>
              <a:rPr lang="en-US" dirty="0" smtClean="0"/>
              <a:t> or </a:t>
            </a:r>
            <a:r>
              <a:rPr lang="en-US" dirty="0" err="1" smtClean="0"/>
              <a:t>lcx</a:t>
            </a:r>
            <a:r>
              <a:rPr lang="en-US" dirty="0" smtClean="0"/>
              <a:t> occlusion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a. RCA occlusion proximal to RV branches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b. RCA occlusion distal to main arterial supply to RV </a:t>
            </a:r>
            <a:r>
              <a:rPr lang="en-US" dirty="0" err="1" smtClean="0"/>
              <a:t>br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c. Occlusion of very dominant RCA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d. LCX occlusion proximal to first OM </a:t>
            </a:r>
            <a:r>
              <a:rPr lang="en-US" dirty="0" err="1" smtClean="0"/>
              <a:t>br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e. Occlusion of OM1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f. Occlusion of very dominant LCX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Rca</a:t>
            </a:r>
            <a:r>
              <a:rPr lang="en-US" dirty="0"/>
              <a:t> occlusion proximal to </a:t>
            </a:r>
            <a:r>
              <a:rPr lang="en-US" dirty="0" err="1"/>
              <a:t>rv</a:t>
            </a:r>
            <a:r>
              <a:rPr lang="en-US" dirty="0"/>
              <a:t> branches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2574"/>
            <a:ext cx="6324599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3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– inferior wall, inferior part of </a:t>
            </a:r>
            <a:r>
              <a:rPr lang="en-US" dirty="0" err="1" smtClean="0"/>
              <a:t>septal</a:t>
            </a:r>
            <a:r>
              <a:rPr lang="en-US" dirty="0" smtClean="0"/>
              <a:t> wall and RV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– downward, posteriorly and to the right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elevation in II, III and </a:t>
            </a:r>
            <a:r>
              <a:rPr lang="en-US" dirty="0" err="1" smtClean="0"/>
              <a:t>aVF</a:t>
            </a:r>
            <a:r>
              <a:rPr lang="en-US" dirty="0" smtClean="0"/>
              <a:t> (III&gt;II) and V3R and V4R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depression in V6, I, and </a:t>
            </a:r>
            <a:r>
              <a:rPr lang="en-US" dirty="0" err="1" smtClean="0"/>
              <a:t>aVL</a:t>
            </a:r>
            <a:r>
              <a:rPr lang="en-US" dirty="0" smtClean="0"/>
              <a:t> (</a:t>
            </a:r>
            <a:r>
              <a:rPr lang="en-US" dirty="0" err="1" smtClean="0"/>
              <a:t>aVL</a:t>
            </a:r>
            <a:r>
              <a:rPr lang="en-US" dirty="0" smtClean="0"/>
              <a:t>&gt;I)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V4R useful </a:t>
            </a:r>
            <a:r>
              <a:rPr lang="en-US" dirty="0"/>
              <a:t>during the </a:t>
            </a:r>
            <a:r>
              <a:rPr lang="en-US" dirty="0" err="1"/>
              <a:t>hyperacute</a:t>
            </a:r>
            <a:r>
              <a:rPr lang="en-US" dirty="0"/>
              <a:t> phase to </a:t>
            </a:r>
            <a:r>
              <a:rPr lang="en-US" dirty="0" smtClean="0"/>
              <a:t>detect occlusion </a:t>
            </a:r>
            <a:r>
              <a:rPr lang="en-US" dirty="0"/>
              <a:t>of the RCA proximal to the RV </a:t>
            </a:r>
            <a:r>
              <a:rPr lang="en-US" dirty="0" smtClean="0"/>
              <a:t>branch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V1 equally useful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95413"/>
            <a:ext cx="647700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1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Rca</a:t>
            </a:r>
            <a:r>
              <a:rPr lang="en-US" dirty="0"/>
              <a:t> occlusion distal to </a:t>
            </a:r>
            <a:r>
              <a:rPr lang="en-US" dirty="0" err="1"/>
              <a:t>rv</a:t>
            </a:r>
            <a:r>
              <a:rPr lang="en-US" dirty="0"/>
              <a:t> branch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579120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0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Posterior wall: basal part of IP wall branches upward and then becomes really posterior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North American Societies of Imaging divides the LV into 17 </a:t>
            </a:r>
            <a:r>
              <a:rPr lang="en-US" dirty="0" err="1" smtClean="0"/>
              <a:t>seg</a:t>
            </a:r>
            <a:r>
              <a:rPr lang="en-US" dirty="0" smtClean="0"/>
              <a:t>. and 4 walls.</a:t>
            </a:r>
          </a:p>
        </p:txBody>
      </p:sp>
    </p:spTree>
    <p:extLst>
      <p:ext uri="{BB962C8B-B14F-4D97-AF65-F5344CB8AC3E}">
        <p14:creationId xmlns:p14="http://schemas.microsoft.com/office/powerpoint/2010/main" val="7473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– </a:t>
            </a:r>
            <a:r>
              <a:rPr lang="en-US" dirty="0" err="1" smtClean="0"/>
              <a:t>inferolateral</a:t>
            </a:r>
            <a:r>
              <a:rPr lang="en-US" dirty="0" smtClean="0"/>
              <a:t> zone similar to occlusion proximal to RV </a:t>
            </a:r>
            <a:r>
              <a:rPr lang="en-US" dirty="0" err="1" smtClean="0"/>
              <a:t>br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Never evolve toward RV infarction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– downward, to the right and posteriorly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LV involvement greater</a:t>
            </a:r>
          </a:p>
          <a:p>
            <a:pPr>
              <a:lnSpc>
                <a:spcPct val="150000"/>
              </a:lnSpc>
            </a:pPr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ST-segment elevation in II, III, and </a:t>
            </a:r>
            <a:r>
              <a:rPr lang="en-US" dirty="0" smtClean="0"/>
              <a:t>VF(III </a:t>
            </a:r>
            <a:r>
              <a:rPr lang="en-US" i="1" dirty="0"/>
              <a:t>&gt; </a:t>
            </a:r>
            <a:r>
              <a:rPr lang="en-US" dirty="0"/>
              <a:t>II) than </a:t>
            </a:r>
            <a:r>
              <a:rPr lang="en-US" dirty="0" smtClean="0"/>
              <a:t>ST-segment depression </a:t>
            </a:r>
            <a:r>
              <a:rPr lang="en-US" dirty="0"/>
              <a:t>in V1−</a:t>
            </a:r>
            <a:r>
              <a:rPr lang="en-US" dirty="0" smtClean="0"/>
              <a:t>3</a:t>
            </a:r>
          </a:p>
          <a:p>
            <a:pPr>
              <a:lnSpc>
                <a:spcPct val="150000"/>
              </a:lnSpc>
            </a:pPr>
            <a:r>
              <a:rPr lang="en-US" dirty="0"/>
              <a:t>ST-segment depression </a:t>
            </a:r>
            <a:r>
              <a:rPr lang="en-US" dirty="0" smtClean="0"/>
              <a:t>V6</a:t>
            </a:r>
            <a:r>
              <a:rPr lang="en-US" dirty="0"/>
              <a:t>, I, and even more in </a:t>
            </a:r>
            <a:r>
              <a:rPr lang="en-US" dirty="0" err="1"/>
              <a:t>aVL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12" y="1936457"/>
            <a:ext cx="5020376" cy="420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8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of very dominant </a:t>
            </a:r>
            <a:r>
              <a:rPr lang="en-US" dirty="0" err="1"/>
              <a:t>rca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0960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3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Area at risk – posterior septum</a:t>
            </a:r>
            <a:r>
              <a:rPr lang="en-US" dirty="0"/>
              <a:t>, the inferior wall, and even the apex if the LAD is short, and a </a:t>
            </a:r>
            <a:r>
              <a:rPr lang="en-US" dirty="0" smtClean="0"/>
              <a:t>portion of </a:t>
            </a:r>
            <a:r>
              <a:rPr lang="en-US" dirty="0"/>
              <a:t>the posterior and lower part of the lateral </a:t>
            </a:r>
            <a:r>
              <a:rPr lang="en-US" dirty="0" smtClean="0"/>
              <a:t>wall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Injury vector – downward and posteriorly and to the right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ST isoelectric or slight elevation in V1and sometimes also elevated in V2-4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Occlusion distal to RV </a:t>
            </a:r>
            <a:r>
              <a:rPr lang="en-US" dirty="0" err="1" smtClean="0"/>
              <a:t>br</a:t>
            </a:r>
            <a:r>
              <a:rPr lang="en-US" dirty="0" smtClean="0"/>
              <a:t> – ST depression in V1-V3 and </a:t>
            </a:r>
            <a:r>
              <a:rPr lang="en-US" dirty="0"/>
              <a:t>the ratio</a:t>
            </a:r>
            <a:r>
              <a:rPr lang="en-US" i="1" dirty="0"/>
              <a:t> </a:t>
            </a:r>
            <a:r>
              <a:rPr lang="en-US" dirty="0"/>
              <a:t>↑ ST in II, III, VF/</a:t>
            </a:r>
            <a:r>
              <a:rPr lang="en-US" i="1" dirty="0"/>
              <a:t> </a:t>
            </a:r>
            <a:r>
              <a:rPr lang="en-US" dirty="0"/>
              <a:t>↓ ST </a:t>
            </a:r>
            <a:r>
              <a:rPr lang="en-US" dirty="0" smtClean="0"/>
              <a:t>in V1</a:t>
            </a:r>
            <a:r>
              <a:rPr lang="en-US" dirty="0"/>
              <a:t>−3 is greater than </a:t>
            </a:r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17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When the RCA is very dominant, ST-segment elevation ≥2 mm is usually seen in V5−6 (local injury vector)</a:t>
            </a:r>
          </a:p>
          <a:p>
            <a:pPr>
              <a:lnSpc>
                <a:spcPct val="150000"/>
              </a:lnSpc>
            </a:pPr>
            <a:r>
              <a:rPr lang="en-US" dirty="0"/>
              <a:t>ST depression in </a:t>
            </a:r>
            <a:r>
              <a:rPr lang="en-US" dirty="0" err="1"/>
              <a:t>aVL</a:t>
            </a:r>
            <a:r>
              <a:rPr lang="en-US" dirty="0"/>
              <a:t> and I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S</a:t>
            </a:r>
            <a:r>
              <a:rPr lang="en-US" dirty="0" err="1" smtClean="0"/>
              <a:t>ubacute</a:t>
            </a:r>
            <a:r>
              <a:rPr lang="en-US" dirty="0" smtClean="0"/>
              <a:t> </a:t>
            </a:r>
            <a:r>
              <a:rPr lang="en-US" dirty="0"/>
              <a:t>and chronic </a:t>
            </a:r>
            <a:r>
              <a:rPr lang="en-US" dirty="0" smtClean="0"/>
              <a:t>phases - involvement </a:t>
            </a:r>
            <a:r>
              <a:rPr lang="en-US" dirty="0"/>
              <a:t>of both lateral </a:t>
            </a:r>
            <a:r>
              <a:rPr lang="en-US" dirty="0" smtClean="0"/>
              <a:t>and inferior walls - Q </a:t>
            </a:r>
            <a:r>
              <a:rPr lang="en-US" dirty="0"/>
              <a:t>wave in inferior leads and the RS </a:t>
            </a:r>
            <a:r>
              <a:rPr lang="en-US" dirty="0" smtClean="0"/>
              <a:t>morphology in </a:t>
            </a:r>
            <a:r>
              <a:rPr lang="en-US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961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324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5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Lcx</a:t>
            </a:r>
            <a:r>
              <a:rPr lang="en-US" dirty="0"/>
              <a:t> occlusion proximal to om1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41167"/>
            <a:ext cx="5486400" cy="459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1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– majority of lateral wall and also inferior wall, esp. </a:t>
            </a:r>
            <a:r>
              <a:rPr lang="en-US" dirty="0" err="1" smtClean="0"/>
              <a:t>inferobasal</a:t>
            </a:r>
            <a:r>
              <a:rPr lang="en-US" dirty="0" smtClean="0"/>
              <a:t> </a:t>
            </a:r>
            <a:r>
              <a:rPr lang="en-US" dirty="0" err="1" smtClean="0"/>
              <a:t>seg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– leftward and more posteriorly than downward</a:t>
            </a:r>
          </a:p>
          <a:p>
            <a:pPr>
              <a:lnSpc>
                <a:spcPct val="150000"/>
              </a:lnSpc>
            </a:pPr>
            <a:r>
              <a:rPr lang="en-US" dirty="0"/>
              <a:t>ST elevation in II </a:t>
            </a:r>
            <a:r>
              <a:rPr lang="en-US" dirty="0" smtClean="0"/>
              <a:t>greater </a:t>
            </a:r>
            <a:r>
              <a:rPr lang="en-US" dirty="0"/>
              <a:t>than or equal </a:t>
            </a:r>
            <a:r>
              <a:rPr lang="en-US" dirty="0" smtClean="0"/>
              <a:t>to III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ST-segment </a:t>
            </a:r>
            <a:r>
              <a:rPr lang="en-US" dirty="0"/>
              <a:t>depression in V1−3 is of a higher voltage than the ST </a:t>
            </a:r>
            <a:r>
              <a:rPr lang="en-US" dirty="0" smtClean="0"/>
              <a:t>elevation in </a:t>
            </a:r>
            <a:r>
              <a:rPr lang="en-US" dirty="0"/>
              <a:t>II, III, and </a:t>
            </a:r>
            <a:r>
              <a:rPr lang="en-US" dirty="0" err="1"/>
              <a:t>aVF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6553199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3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of om1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67056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1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Consensus states IP wall should be called inferior </a:t>
            </a:r>
          </a:p>
          <a:p>
            <a:pPr marL="0" indent="0">
              <a:buNone/>
            </a:pPr>
            <a:r>
              <a:rPr lang="en-US" dirty="0" smtClean="0"/>
              <a:t>for consistency and </a:t>
            </a:r>
            <a:r>
              <a:rPr lang="en-US" dirty="0" err="1" smtClean="0"/>
              <a:t>seg</a:t>
            </a:r>
            <a:r>
              <a:rPr lang="en-US" dirty="0" smtClean="0"/>
              <a:t> 4 </a:t>
            </a:r>
            <a:r>
              <a:rPr lang="en-US" dirty="0" err="1" smtClean="0"/>
              <a:t>inferobasal</a:t>
            </a:r>
            <a:r>
              <a:rPr lang="en-US" dirty="0" smtClean="0"/>
              <a:t> instead of posterior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7696200" cy="401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7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Area at risk – great portion of anterior and also posterior part of posterior wall </a:t>
            </a:r>
            <a:endParaRPr lang="en-US" dirty="0"/>
          </a:p>
          <a:p>
            <a:pPr>
              <a:lnSpc>
                <a:spcPct val="170000"/>
              </a:lnSpc>
            </a:pPr>
            <a:r>
              <a:rPr lang="en-US" dirty="0" smtClean="0"/>
              <a:t>Injury vector – left and somewhat posteriorly and upward or downward</a:t>
            </a:r>
          </a:p>
          <a:p>
            <a:pPr>
              <a:lnSpc>
                <a:spcPct val="170000"/>
              </a:lnSpc>
            </a:pPr>
            <a:r>
              <a:rPr lang="en-US" dirty="0"/>
              <a:t>S</a:t>
            </a:r>
            <a:r>
              <a:rPr lang="en-US" dirty="0" smtClean="0"/>
              <a:t>light ST elevation usually </a:t>
            </a:r>
            <a:r>
              <a:rPr lang="en-US" dirty="0"/>
              <a:t>seen in the so-called lateral </a:t>
            </a:r>
            <a:r>
              <a:rPr lang="en-US" dirty="0" smtClean="0"/>
              <a:t>wall leads </a:t>
            </a:r>
            <a:r>
              <a:rPr lang="en-US" dirty="0"/>
              <a:t>(I, </a:t>
            </a:r>
            <a:r>
              <a:rPr lang="en-US" dirty="0" err="1"/>
              <a:t>aVL</a:t>
            </a:r>
            <a:r>
              <a:rPr lang="en-US" dirty="0"/>
              <a:t>, V5−6) and sometimes also in the inferior </a:t>
            </a:r>
            <a:r>
              <a:rPr lang="en-US" dirty="0" smtClean="0"/>
              <a:t>leads II and </a:t>
            </a:r>
            <a:r>
              <a:rPr lang="en-US" dirty="0" err="1" smtClean="0"/>
              <a:t>aVF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ST depression from V1 to V3</a:t>
            </a:r>
          </a:p>
          <a:p>
            <a:pPr>
              <a:lnSpc>
                <a:spcPct val="170000"/>
              </a:lnSpc>
            </a:pPr>
            <a:r>
              <a:rPr lang="en-US" dirty="0" err="1"/>
              <a:t>S</a:t>
            </a:r>
            <a:r>
              <a:rPr lang="en-US" dirty="0" err="1" smtClean="0"/>
              <a:t>ubacute</a:t>
            </a:r>
            <a:r>
              <a:rPr lang="en-US" dirty="0" smtClean="0"/>
              <a:t> </a:t>
            </a:r>
            <a:r>
              <a:rPr lang="en-US" dirty="0"/>
              <a:t>or chronic phase, “QR” or “R” morphology in “lateral leads</a:t>
            </a:r>
            <a:r>
              <a:rPr lang="en-US" dirty="0" smtClean="0"/>
              <a:t>” (</a:t>
            </a:r>
            <a:r>
              <a:rPr lang="en-US" dirty="0"/>
              <a:t>I, </a:t>
            </a:r>
            <a:r>
              <a:rPr lang="en-US" dirty="0" err="1"/>
              <a:t>aVL</a:t>
            </a:r>
            <a:r>
              <a:rPr lang="en-US" dirty="0"/>
              <a:t>, and/or V5−6) may be present frequently with RS (R) in V1, but </a:t>
            </a:r>
            <a:r>
              <a:rPr lang="en-US" dirty="0" smtClean="0"/>
              <a:t>never QS </a:t>
            </a:r>
            <a:r>
              <a:rPr lang="en-US" dirty="0"/>
              <a:t>in </a:t>
            </a:r>
            <a:r>
              <a:rPr lang="en-US" dirty="0" err="1"/>
              <a:t>aVL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4" y="1828800"/>
            <a:ext cx="6039225" cy="315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6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0" y="1600200"/>
            <a:ext cx="671864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8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Occlusion of very dominant </a:t>
            </a:r>
            <a:r>
              <a:rPr lang="en-US" dirty="0" err="1"/>
              <a:t>lcx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0104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Area at risk – </a:t>
            </a:r>
            <a:r>
              <a:rPr lang="en-US" dirty="0" err="1" smtClean="0"/>
              <a:t>inferolateral</a:t>
            </a:r>
            <a:r>
              <a:rPr lang="en-US" dirty="0" smtClean="0"/>
              <a:t> zone – majority of lateral and inferior walls and some portion of posterior part of septum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- </a:t>
            </a:r>
            <a:r>
              <a:rPr lang="en-US" dirty="0"/>
              <a:t>FP between+60◦ </a:t>
            </a:r>
            <a:r>
              <a:rPr lang="en-US" dirty="0" smtClean="0"/>
              <a:t>and +90◦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Falls </a:t>
            </a:r>
            <a:r>
              <a:rPr lang="en-US" dirty="0"/>
              <a:t>in the negative </a:t>
            </a:r>
            <a:r>
              <a:rPr lang="en-US" dirty="0" err="1"/>
              <a:t>hemifield</a:t>
            </a:r>
            <a:r>
              <a:rPr lang="en-US" dirty="0"/>
              <a:t> of </a:t>
            </a:r>
            <a:r>
              <a:rPr lang="en-US" dirty="0" err="1"/>
              <a:t>aVL</a:t>
            </a:r>
            <a:r>
              <a:rPr lang="en-US" dirty="0"/>
              <a:t> but is </a:t>
            </a:r>
            <a:r>
              <a:rPr lang="en-US" dirty="0" smtClean="0"/>
              <a:t>usually still </a:t>
            </a:r>
            <a:r>
              <a:rPr lang="en-US" dirty="0"/>
              <a:t>in the positive </a:t>
            </a:r>
            <a:r>
              <a:rPr lang="en-US" dirty="0" err="1"/>
              <a:t>hemifield</a:t>
            </a:r>
            <a:r>
              <a:rPr lang="en-US" dirty="0"/>
              <a:t> of lead </a:t>
            </a:r>
            <a:r>
              <a:rPr lang="en-US" dirty="0" smtClean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6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ST elevation in II</a:t>
            </a:r>
            <a:r>
              <a:rPr lang="en-US" dirty="0"/>
              <a:t>, III, and VF is often smaller than the ST depression in V1−</a:t>
            </a:r>
            <a:r>
              <a:rPr lang="en-US" dirty="0" smtClean="0"/>
              <a:t>3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 </a:t>
            </a:r>
            <a:r>
              <a:rPr lang="en-US" dirty="0"/>
              <a:t>the case </a:t>
            </a:r>
            <a:r>
              <a:rPr lang="en-US" dirty="0" smtClean="0"/>
              <a:t>that ST </a:t>
            </a:r>
            <a:r>
              <a:rPr lang="en-US" dirty="0"/>
              <a:t>elevation in II, III, and VF is equal or superior to ST depression in V1−</a:t>
            </a:r>
            <a:r>
              <a:rPr lang="en-US" dirty="0" smtClean="0"/>
              <a:t>3, usually </a:t>
            </a:r>
            <a:r>
              <a:rPr lang="en-US" dirty="0"/>
              <a:t>the ST elevation in II is greater than that in III and in lead I there is </a:t>
            </a:r>
            <a:r>
              <a:rPr lang="en-US" dirty="0" smtClean="0"/>
              <a:t>no ST depression (in contrast to proximal occlusion of </a:t>
            </a:r>
            <a:r>
              <a:rPr lang="en-US" dirty="0"/>
              <a:t>a very dominant </a:t>
            </a:r>
            <a:r>
              <a:rPr lang="en-US" dirty="0" smtClean="0"/>
              <a:t>RCA)</a:t>
            </a:r>
          </a:p>
          <a:p>
            <a:pPr>
              <a:lnSpc>
                <a:spcPct val="150000"/>
              </a:lnSpc>
            </a:pPr>
            <a:r>
              <a:rPr lang="en-US" dirty="0"/>
              <a:t>ST elevation in V5−6 in the occlusion of </a:t>
            </a:r>
            <a:r>
              <a:rPr lang="en-US" dirty="0" smtClean="0"/>
              <a:t>a very </a:t>
            </a:r>
            <a:r>
              <a:rPr lang="en-US" dirty="0"/>
              <a:t>dominant LCX is usually more evident than in a case of a very </a:t>
            </a:r>
            <a:r>
              <a:rPr lang="en-US" dirty="0" smtClean="0"/>
              <a:t>dominant RCA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629399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27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</a:t>
            </a:r>
            <a:r>
              <a:rPr lang="en-US" dirty="0" err="1" smtClean="0"/>
              <a:t>ecg</a:t>
            </a:r>
            <a:r>
              <a:rPr lang="en-US" dirty="0" smtClean="0"/>
              <a:t> pattern to occluded artery and the area at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A. ST elevation in precordial leads – </a:t>
            </a:r>
            <a:r>
              <a:rPr lang="en-US" dirty="0" err="1" smtClean="0"/>
              <a:t>anteroseptal</a:t>
            </a:r>
            <a:r>
              <a:rPr lang="en-US" dirty="0" smtClean="0"/>
              <a:t> zone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B. ST elevation in inferior leads – </a:t>
            </a:r>
            <a:r>
              <a:rPr lang="en-US" dirty="0" err="1" smtClean="0"/>
              <a:t>inferolateral</a:t>
            </a:r>
            <a:r>
              <a:rPr lang="en-US" dirty="0" smtClean="0"/>
              <a:t> leads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9" y="1812614"/>
            <a:ext cx="7287642" cy="444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34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6629400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65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4769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1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7620000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1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07" y="152400"/>
            <a:ext cx="6851586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2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striking </a:t>
            </a:r>
            <a:r>
              <a:rPr lang="en-US" dirty="0" err="1" smtClean="0"/>
              <a:t>st</a:t>
            </a:r>
            <a:r>
              <a:rPr lang="en-US" dirty="0" smtClean="0"/>
              <a:t> elevation in lateral leads I, </a:t>
            </a:r>
            <a:r>
              <a:rPr lang="en-US" dirty="0" err="1" smtClean="0"/>
              <a:t>avl</a:t>
            </a:r>
            <a:r>
              <a:rPr lang="en-US" dirty="0" smtClean="0"/>
              <a:t> and v5-6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Seen in STEMI due to: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First-second diagonal occlusion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First-second OM occlusion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RI occlusion</a:t>
            </a:r>
          </a:p>
        </p:txBody>
      </p:sp>
    </p:spTree>
    <p:extLst>
      <p:ext uri="{BB962C8B-B14F-4D97-AF65-F5344CB8AC3E}">
        <p14:creationId xmlns:p14="http://schemas.microsoft.com/office/powerpoint/2010/main" val="5110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D1 occlusion : significant ST elevation in V6, I and </a:t>
            </a:r>
            <a:r>
              <a:rPr lang="en-US" dirty="0" err="1" smtClean="0"/>
              <a:t>aVL</a:t>
            </a:r>
            <a:r>
              <a:rPr lang="en-US" dirty="0" smtClean="0"/>
              <a:t> than in inferior leads</a:t>
            </a:r>
          </a:p>
          <a:p>
            <a:pPr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T elevation in precordial leads V2-3 to V5-6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directed anteriorly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Chronic phase: QS morphology in </a:t>
            </a:r>
            <a:r>
              <a:rPr lang="en-US" dirty="0" err="1" smtClean="0"/>
              <a:t>aVL</a:t>
            </a:r>
            <a:r>
              <a:rPr lang="en-US" dirty="0" smtClean="0"/>
              <a:t> and I, no Q in V5-6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OM occlusion : slight elevation may be seen in both inferior and lateral leads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elevation in precordial leads is not present instead slight ST depression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Injury vector directed posteriorly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Chronic phase: QR morphology in V5-6, I, </a:t>
            </a:r>
            <a:r>
              <a:rPr lang="en-US" dirty="0" err="1" smtClean="0"/>
              <a:t>aVL</a:t>
            </a:r>
            <a:r>
              <a:rPr lang="en-US" dirty="0" smtClean="0"/>
              <a:t> or low-voltage R wave but no QS in </a:t>
            </a:r>
            <a:r>
              <a:rPr lang="en-US" dirty="0" err="1" smtClean="0"/>
              <a:t>aVL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2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 main stem occlusion or three-vessel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ST elevation ≥ 0.5 mm in </a:t>
            </a:r>
            <a:r>
              <a:rPr lang="en-US" dirty="0" err="1" smtClean="0"/>
              <a:t>aVR</a:t>
            </a:r>
            <a:r>
              <a:rPr lang="en-US" dirty="0" smtClean="0"/>
              <a:t> with significant ST depression </a:t>
            </a:r>
            <a:r>
              <a:rPr lang="en-US" smtClean="0"/>
              <a:t>in many </a:t>
            </a:r>
            <a:r>
              <a:rPr lang="en-US" dirty="0" smtClean="0"/>
              <a:t>leads (≥8)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Left main trunk : large ST depression and no final positive T wave in V4-5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Proximal LAD occlusion: ST depression in many leads but with more ST depression in precordial than FP leads and with final positive T wave in V4-5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2" y="2279404"/>
            <a:ext cx="7306695" cy="351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8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7315200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8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Quantification of the area at risk by the summation of ST segment elevations and depressions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Prognosis is worse when the summation of ST segment deviations is &gt;15mm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    - higher possibility of developing 1◦ VF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 elevation &gt; 8mm in 3 most compromised leads + hypotension : poor prognosis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Ischemia severity score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Sclarovsky</a:t>
            </a:r>
            <a:r>
              <a:rPr lang="en-US" dirty="0" smtClean="0"/>
              <a:t>-Birnbaum score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Grade I tall, peaked, symmetrical T waves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Grade II slope elevation of the ST segment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Grade III distortion of terminal QRS complex in the form of J point elevation &gt; 50% of the preceding R or loss of normal S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6934199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2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43113"/>
            <a:ext cx="6172199" cy="41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65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943600" cy="48737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Grade III ischemia – ratio of J point/R wave &gt; 0.5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Coronary occlusion very proximal and not much collateral circulation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involvement of Purkinje </a:t>
            </a:r>
            <a:r>
              <a:rPr lang="en-US" dirty="0" err="1" smtClean="0"/>
              <a:t>fibres</a:t>
            </a:r>
            <a:r>
              <a:rPr lang="en-US" dirty="0" smtClean="0"/>
              <a:t> – more resistant to ischemia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Area at risk is large and more severe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The need for urgent treatment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24000"/>
            <a:ext cx="16002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3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Ischemia due to </a:t>
            </a:r>
            <a:r>
              <a:rPr lang="en-US" dirty="0" err="1" smtClean="0"/>
              <a:t>multivessel</a:t>
            </a:r>
            <a:r>
              <a:rPr lang="en-US" dirty="0" smtClean="0"/>
              <a:t> occlusion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STEMI with ST elevation in II, III and </a:t>
            </a:r>
            <a:r>
              <a:rPr lang="en-US" dirty="0" err="1" smtClean="0"/>
              <a:t>aVF</a:t>
            </a:r>
            <a:r>
              <a:rPr lang="en-US" dirty="0" smtClean="0"/>
              <a:t> : ST depression beyond V2-3 with max changes in   V4-5: occlusion of RCA plus LAD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ST elevation in V1-3 and ST depression in </a:t>
            </a:r>
            <a:r>
              <a:rPr lang="en-US" dirty="0" err="1" smtClean="0"/>
              <a:t>aVL</a:t>
            </a:r>
            <a:r>
              <a:rPr lang="en-US" dirty="0" smtClean="0"/>
              <a:t>, I, V4-6 suggests </a:t>
            </a:r>
            <a:r>
              <a:rPr lang="en-US" dirty="0" err="1" smtClean="0"/>
              <a:t>multivessel</a:t>
            </a:r>
            <a:r>
              <a:rPr lang="en-US" dirty="0" smtClean="0"/>
              <a:t> involvement</a:t>
            </a:r>
          </a:p>
        </p:txBody>
      </p:sp>
    </p:spTree>
    <p:extLst>
      <p:ext uri="{BB962C8B-B14F-4D97-AF65-F5344CB8AC3E}">
        <p14:creationId xmlns:p14="http://schemas.microsoft.com/office/powerpoint/2010/main" val="1721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3. STEMI </a:t>
            </a:r>
            <a:r>
              <a:rPr lang="en-US" dirty="0"/>
              <a:t>due to distal LAD occlusion – STE in precordial and inferior leads. This morphology may also be explained by occlusion of LAD plus RCA total occlusion with collaterals from LAD to the RCA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4.STE in I, </a:t>
            </a:r>
            <a:r>
              <a:rPr lang="en-US" dirty="0" err="1" smtClean="0"/>
              <a:t>aVL</a:t>
            </a:r>
            <a:r>
              <a:rPr lang="en-US" dirty="0" smtClean="0"/>
              <a:t>, V5-6 and STD in II,III, VF plus STD in V2-4 : occlusion of D1 + LCX or RCA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Assessment of the site of occlusion of coronary vessel by ECG is most reliable in case of 1</a:t>
            </a:r>
            <a:r>
              <a:rPr lang="en-US" baseline="30000" dirty="0" smtClean="0"/>
              <a:t>st</a:t>
            </a:r>
            <a:r>
              <a:rPr lang="en-US" dirty="0" smtClean="0"/>
              <a:t> MI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Impaired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err="1" smtClean="0"/>
              <a:t>Multivessel</a:t>
            </a:r>
            <a:r>
              <a:rPr lang="en-US" dirty="0" smtClean="0"/>
              <a:t> disease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Collateral circulation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When ventricular activation is prolonged as in 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LVH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Preexistent LBBB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err="1" smtClean="0"/>
              <a:t>Preexcitation</a:t>
            </a:r>
            <a:endParaRPr lang="en-US" dirty="0" smtClean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/>
              <a:t>Paced rhythm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5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5943599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1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Ecg</a:t>
            </a:r>
            <a:r>
              <a:rPr lang="en-US" dirty="0" smtClean="0"/>
              <a:t> diagnosis of mi with </a:t>
            </a:r>
            <a:r>
              <a:rPr lang="en-US" dirty="0" err="1" smtClean="0"/>
              <a:t>lbbb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6019799" cy="37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8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6096000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Ecg</a:t>
            </a:r>
            <a:r>
              <a:rPr lang="en-US" dirty="0" smtClean="0"/>
              <a:t> signs of mi in </a:t>
            </a:r>
            <a:r>
              <a:rPr lang="en-US" dirty="0" err="1" smtClean="0"/>
              <a:t>lbbb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ST elevations in lateral leads or ST </a:t>
            </a:r>
            <a:r>
              <a:rPr lang="en-US" sz="2000" dirty="0" err="1" smtClean="0"/>
              <a:t>seg</a:t>
            </a:r>
            <a:r>
              <a:rPr lang="en-US" sz="2000" dirty="0" smtClean="0"/>
              <a:t> depressions or deep T wave inversions in leads V1-V3 and STE &gt; 0.5mV in leads with QS or </a:t>
            </a:r>
            <a:r>
              <a:rPr lang="en-US" sz="2000" dirty="0" err="1" smtClean="0"/>
              <a:t>rS</a:t>
            </a:r>
            <a:r>
              <a:rPr lang="en-US" sz="2000" dirty="0" smtClean="0"/>
              <a:t> waves : acute ischemia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QR in I, V5 or V6 or in II, III and </a:t>
            </a:r>
            <a:r>
              <a:rPr lang="en-US" sz="2000" dirty="0" err="1" smtClean="0"/>
              <a:t>aVF</a:t>
            </a:r>
            <a:r>
              <a:rPr lang="en-US" sz="2000" dirty="0" smtClean="0"/>
              <a:t> with LBBB : underlying MI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Notching of ascending part of a wide S wave in the </a:t>
            </a:r>
            <a:r>
              <a:rPr lang="en-US" sz="2000" dirty="0" err="1" smtClean="0"/>
              <a:t>midprecordial</a:t>
            </a:r>
            <a:r>
              <a:rPr lang="en-US" sz="2000" dirty="0" smtClean="0"/>
              <a:t> leads or ascending limb of a wide R wave in lead I, </a:t>
            </a:r>
            <a:r>
              <a:rPr lang="en-US" sz="2000" dirty="0" err="1" smtClean="0"/>
              <a:t>aVL</a:t>
            </a:r>
            <a:r>
              <a:rPr lang="en-US" sz="2000" dirty="0" smtClean="0"/>
              <a:t>, V5 or V6 : chronic MI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17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8943"/>
            <a:ext cx="7467600" cy="467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12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1366</TotalTime>
  <Words>2534</Words>
  <Application>Microsoft Office PowerPoint</Application>
  <PresentationFormat>On-screen Show (4:3)</PresentationFormat>
  <Paragraphs>205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Century Schoolbook</vt:lpstr>
      <vt:lpstr>Wingdings</vt:lpstr>
      <vt:lpstr>Wingdings 2</vt:lpstr>
      <vt:lpstr>Oriel</vt:lpstr>
      <vt:lpstr>The 12 lead ecg in st elevation myocardial infarction</vt:lpstr>
      <vt:lpstr>PowerPoint Presentation</vt:lpstr>
      <vt:lpstr>PowerPoint Presentation</vt:lpstr>
      <vt:lpstr>PowerPoint Presentation</vt:lpstr>
      <vt:lpstr>The heart walls and their segmentation</vt:lpstr>
      <vt:lpstr>PowerPoint Presentation</vt:lpstr>
      <vt:lpstr>PowerPoint Presentation</vt:lpstr>
      <vt:lpstr>PowerPoint Presentation</vt:lpstr>
      <vt:lpstr>PowerPoint Presentation</vt:lpstr>
      <vt:lpstr>Coronary circulation: perfusion of the heart walls</vt:lpstr>
      <vt:lpstr>The ecg chnges in stemi</vt:lpstr>
      <vt:lpstr>Current of injury</vt:lpstr>
      <vt:lpstr>PowerPoint Presentation</vt:lpstr>
      <vt:lpstr>PowerPoint Presentation</vt:lpstr>
      <vt:lpstr>PowerPoint Presentation</vt:lpstr>
      <vt:lpstr>Infarction size</vt:lpstr>
      <vt:lpstr>The concept of injury vector: direct &amp; reciprocal changes</vt:lpstr>
      <vt:lpstr>PowerPoint Presentation</vt:lpstr>
      <vt:lpstr>PowerPoint Presentation</vt:lpstr>
      <vt:lpstr>PowerPoint Presentation</vt:lpstr>
      <vt:lpstr>PowerPoint Presentation</vt:lpstr>
      <vt:lpstr>Clinical interpretation and significance of st changes</vt:lpstr>
      <vt:lpstr>From the occluded artery to the area at risk and the corresponding ecg abnormality</vt:lpstr>
      <vt:lpstr>PowerPoint Presentation</vt:lpstr>
      <vt:lpstr>PowerPoint Presentation</vt:lpstr>
      <vt:lpstr>PowerPoint Presentation</vt:lpstr>
      <vt:lpstr>PowerPoint Presentation</vt:lpstr>
      <vt:lpstr>Anteroseptal zone: occlusion of lad and its branches</vt:lpstr>
      <vt:lpstr>Occlusion above D1 &amp; S1 branches</vt:lpstr>
      <vt:lpstr>PowerPoint Presentation</vt:lpstr>
      <vt:lpstr>PowerPoint Presentation</vt:lpstr>
      <vt:lpstr>Proximal lad occlusion</vt:lpstr>
      <vt:lpstr>PowerPoint Presentation</vt:lpstr>
      <vt:lpstr>PowerPoint Presentation</vt:lpstr>
      <vt:lpstr>Occlusion proximal to d1 but distal to s1</vt:lpstr>
      <vt:lpstr>PowerPoint Presentation</vt:lpstr>
      <vt:lpstr>PowerPoint Presentation</vt:lpstr>
      <vt:lpstr>PowerPoint Presentation</vt:lpstr>
      <vt:lpstr>Occlusion distal to s1 and d1</vt:lpstr>
      <vt:lpstr>PowerPoint Presentation</vt:lpstr>
      <vt:lpstr>PowerPoint Presentation</vt:lpstr>
      <vt:lpstr>PowerPoint Presentation</vt:lpstr>
      <vt:lpstr>PowerPoint Presentation</vt:lpstr>
      <vt:lpstr>Occlusion proximal to s1 but distal to d1</vt:lpstr>
      <vt:lpstr>PowerPoint Presentation</vt:lpstr>
      <vt:lpstr>PowerPoint Presentation</vt:lpstr>
      <vt:lpstr>PowerPoint Presentation</vt:lpstr>
      <vt:lpstr>Lad occlusion involving diagonal branches but not septal branches or selective occlusion of d1</vt:lpstr>
      <vt:lpstr>PowerPoint Presentation</vt:lpstr>
      <vt:lpstr>PowerPoint Presentation</vt:lpstr>
      <vt:lpstr>PowerPoint Presentation</vt:lpstr>
      <vt:lpstr>Lad  occlusion involving septal branches but not diagonal branches or rarely selective occlusion of s1</vt:lpstr>
      <vt:lpstr>PowerPoint Presentation</vt:lpstr>
      <vt:lpstr>PowerPoint Presentation</vt:lpstr>
      <vt:lpstr>Inferolateral zone : rca or lcx occlusion</vt:lpstr>
      <vt:lpstr>Rca occlusion proximal to rv branches</vt:lpstr>
      <vt:lpstr>PowerPoint Presentation</vt:lpstr>
      <vt:lpstr>PowerPoint Presentation</vt:lpstr>
      <vt:lpstr>Rca occlusion distal to rv branch</vt:lpstr>
      <vt:lpstr>PowerPoint Presentation</vt:lpstr>
      <vt:lpstr>PowerPoint Presentation</vt:lpstr>
      <vt:lpstr>Occlusion of very dominant rca</vt:lpstr>
      <vt:lpstr>PowerPoint Presentation</vt:lpstr>
      <vt:lpstr>PowerPoint Presentation</vt:lpstr>
      <vt:lpstr>PowerPoint Presentation</vt:lpstr>
      <vt:lpstr>Lcx occlusion proximal to om1</vt:lpstr>
      <vt:lpstr>PowerPoint Presentation</vt:lpstr>
      <vt:lpstr>PowerPoint Presentation</vt:lpstr>
      <vt:lpstr>Occlusion of om1</vt:lpstr>
      <vt:lpstr>PowerPoint Presentation</vt:lpstr>
      <vt:lpstr>PowerPoint Presentation</vt:lpstr>
      <vt:lpstr>PowerPoint Presentation</vt:lpstr>
      <vt:lpstr>Occlusion of very dominant lcx</vt:lpstr>
      <vt:lpstr>PowerPoint Presentation</vt:lpstr>
      <vt:lpstr>PowerPoint Presentation</vt:lpstr>
      <vt:lpstr>PowerPoint Presentation</vt:lpstr>
      <vt:lpstr>From the ecg pattern to occluded artery and the area at risk</vt:lpstr>
      <vt:lpstr>PowerPoint Presentation</vt:lpstr>
      <vt:lpstr>PowerPoint Presentation</vt:lpstr>
      <vt:lpstr>PowerPoint Presentation</vt:lpstr>
      <vt:lpstr>PowerPoint Presentation</vt:lpstr>
      <vt:lpstr>Most striking st elevation in lateral leads I, avl and v5-6</vt:lpstr>
      <vt:lpstr>PowerPoint Presentation</vt:lpstr>
      <vt:lpstr>PowerPoint Presentation</vt:lpstr>
      <vt:lpstr>Left main stem occlusion or three-vessel disease</vt:lpstr>
      <vt:lpstr>PowerPoint Presentation</vt:lpstr>
      <vt:lpstr>PowerPoint Presentation</vt:lpstr>
      <vt:lpstr>Quantification of the area at risk by the summation of ST segment elevations and depressions</vt:lpstr>
      <vt:lpstr>Ischemia severity score</vt:lpstr>
      <vt:lpstr>PowerPoint Presentation</vt:lpstr>
      <vt:lpstr>PowerPoint Presentation</vt:lpstr>
      <vt:lpstr>Ischemia due to multivessel occlusion </vt:lpstr>
      <vt:lpstr>PowerPoint Presentation</vt:lpstr>
      <vt:lpstr>Limitations </vt:lpstr>
      <vt:lpstr>PowerPoint Presentation</vt:lpstr>
      <vt:lpstr>Ecg diagnosis of mi with lbbb</vt:lpstr>
      <vt:lpstr>PowerPoint Presentation</vt:lpstr>
      <vt:lpstr>Ecg signs of mi in lbbb</vt:lpstr>
      <vt:lpstr>PowerPoint Presentation</vt:lpstr>
      <vt:lpstr>Ecg diagnosis of mi during cardiac pacing</vt:lpstr>
      <vt:lpstr>Late notching of the ascending s wave – Cabrera’s sign</vt:lpstr>
      <vt:lpstr>PowerPoint Presentation</vt:lpstr>
      <vt:lpstr>PowerPoint Presentation</vt:lpstr>
      <vt:lpstr>Acute myocardial infarction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Occlusion of d1 – south african flag sign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12 lead ecg in st elevation myocardial infarction</dc:title>
  <dc:creator>vinayak alur</dc:creator>
  <cp:lastModifiedBy>DELL</cp:lastModifiedBy>
  <cp:revision>110</cp:revision>
  <dcterms:created xsi:type="dcterms:W3CDTF">2006-08-16T00:00:00Z</dcterms:created>
  <dcterms:modified xsi:type="dcterms:W3CDTF">2021-04-20T13:14:34Z</dcterms:modified>
</cp:coreProperties>
</file>